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6" r:id="rId1"/>
    <p:sldMasterId id="2147483770" r:id="rId2"/>
  </p:sldMasterIdLst>
  <p:sldIdLst>
    <p:sldId id="256" r:id="rId3"/>
    <p:sldId id="257" r:id="rId4"/>
    <p:sldId id="259" r:id="rId5"/>
    <p:sldId id="260" r:id="rId6"/>
    <p:sldId id="258"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91" d="100"/>
          <a:sy n="91" d="100"/>
        </p:scale>
        <p:origin x="82"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8276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4873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9048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4284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9957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7704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5729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6436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047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4710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4160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3366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5767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0998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95233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0402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35904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3523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680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1521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7227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2522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64866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51137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8482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7516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893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61BEF0D-F0BB-DE4B-95CE-6DB70DBA9567}" type="datetimeFigureOut">
              <a:rPr lang="en-US" smtClean="0"/>
              <a:pPr/>
              <a:t>10/23/2015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671346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10/23/2015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297767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9.xml"/><Relationship Id="rId1" Type="http://schemas.openxmlformats.org/officeDocument/2006/relationships/video" Target="https://www.youtube.com/embed/K97Rzxk-Kco"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9.xml"/><Relationship Id="rId1" Type="http://schemas.openxmlformats.org/officeDocument/2006/relationships/video" Target="https://www.youtube.com/embed/HimGPrnVRqw"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trampleasure.net/lee/" TargetMode="External"/><Relationship Id="rId2" Type="http://schemas.openxmlformats.org/officeDocument/2006/relationships/hyperlink" Target="http://www.modelinginstruction.org/" TargetMode="Externa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Modeling Instruction</a:t>
            </a:r>
            <a:endParaRPr lang="en-US" dirty="0"/>
          </a:p>
        </p:txBody>
      </p:sp>
      <p:sp>
        <p:nvSpPr>
          <p:cNvPr id="3" name="Subtitle 2"/>
          <p:cNvSpPr>
            <a:spLocks noGrp="1"/>
          </p:cNvSpPr>
          <p:nvPr>
            <p:ph type="subTitle" idx="1"/>
          </p:nvPr>
        </p:nvSpPr>
        <p:spPr>
          <a:xfrm>
            <a:off x="2589213" y="4777379"/>
            <a:ext cx="7164387" cy="1718014"/>
          </a:xfrm>
        </p:spPr>
        <p:txBody>
          <a:bodyPr>
            <a:normAutofit fontScale="92500" lnSpcReduction="10000"/>
          </a:bodyPr>
          <a:lstStyle/>
          <a:p>
            <a:r>
              <a:rPr lang="en-US" dirty="0"/>
              <a:t>The </a:t>
            </a:r>
            <a:r>
              <a:rPr lang="en-US" b="1" dirty="0"/>
              <a:t>Bouncing Ball Lab </a:t>
            </a:r>
            <a:r>
              <a:rPr lang="en-US" dirty="0"/>
              <a:t>as an introductory physics lab (9:30-11:00)</a:t>
            </a:r>
          </a:p>
          <a:p>
            <a:r>
              <a:rPr lang="en-US" dirty="0"/>
              <a:t>	and</a:t>
            </a:r>
          </a:p>
          <a:p>
            <a:r>
              <a:rPr lang="en-US" dirty="0"/>
              <a:t>The </a:t>
            </a:r>
            <a:r>
              <a:rPr lang="en-US" b="1" dirty="0"/>
              <a:t>Buggy Lab </a:t>
            </a:r>
            <a:r>
              <a:rPr lang="en-US" dirty="0"/>
              <a:t>as an inquiry activity to develop the velocity concept. (11:30-1:00)</a:t>
            </a:r>
          </a:p>
          <a:p>
            <a:r>
              <a:rPr lang="en-US" b="1" dirty="0"/>
              <a:t>Lee Trampleasure</a:t>
            </a:r>
            <a:r>
              <a:rPr lang="en-US" dirty="0"/>
              <a:t>, Sacred Heart Cathedral Preparatory, SF, CA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9063" y="1"/>
            <a:ext cx="2222937" cy="29639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491" y="0"/>
            <a:ext cx="3352800" cy="2514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9063" y="5160919"/>
            <a:ext cx="2222937" cy="1697081"/>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4088" t="3284" r="1898" b="10950"/>
          <a:stretch/>
        </p:blipFill>
        <p:spPr>
          <a:xfrm>
            <a:off x="5644055" y="0"/>
            <a:ext cx="3445537" cy="2514600"/>
          </a:xfrm>
          <a:prstGeom prst="rect">
            <a:avLst/>
          </a:prstGeom>
        </p:spPr>
      </p:pic>
    </p:spTree>
    <p:extLst>
      <p:ext uri="{BB962C8B-B14F-4D97-AF65-F5344CB8AC3E}">
        <p14:creationId xmlns:p14="http://schemas.microsoft.com/office/powerpoint/2010/main" val="4289112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Modeling Instruction Cycle:</a:t>
            </a:r>
            <a:endParaRPr lang="en-US" dirty="0"/>
          </a:p>
        </p:txBody>
      </p:sp>
      <p:sp>
        <p:nvSpPr>
          <p:cNvPr id="3" name="Content Placeholder 2"/>
          <p:cNvSpPr>
            <a:spLocks noGrp="1"/>
          </p:cNvSpPr>
          <p:nvPr>
            <p:ph idx="1"/>
          </p:nvPr>
        </p:nvSpPr>
        <p:spPr>
          <a:xfrm>
            <a:off x="2589212" y="1534510"/>
            <a:ext cx="8915400" cy="4929352"/>
          </a:xfrm>
        </p:spPr>
        <p:txBody>
          <a:bodyPr>
            <a:normAutofit lnSpcReduction="10000"/>
          </a:bodyPr>
          <a:lstStyle/>
          <a:p>
            <a:r>
              <a:rPr lang="en-US" dirty="0" smtClean="0"/>
              <a:t>The class observes a phenomenon, and is presented with a challenge.</a:t>
            </a:r>
          </a:p>
          <a:p>
            <a:r>
              <a:rPr lang="en-US" dirty="0" smtClean="0"/>
              <a:t>In groups and with all-class check-in, students develop investigations to explore that phenomenon.</a:t>
            </a:r>
          </a:p>
          <a:p>
            <a:r>
              <a:rPr lang="en-US" dirty="0" smtClean="0"/>
              <a:t>Students conduct their investigation.</a:t>
            </a:r>
          </a:p>
          <a:p>
            <a:r>
              <a:rPr lang="en-US" dirty="0" smtClean="0"/>
              <a:t>Students develop models that explain their observations: Emphasis is on multiple representations of their results:</a:t>
            </a:r>
          </a:p>
          <a:p>
            <a:pPr lvl="1"/>
            <a:r>
              <a:rPr lang="en-US" dirty="0" smtClean="0"/>
              <a:t>Graphing</a:t>
            </a:r>
          </a:p>
          <a:p>
            <a:pPr lvl="1"/>
            <a:r>
              <a:rPr lang="en-US" dirty="0" smtClean="0"/>
              <a:t>Written</a:t>
            </a:r>
          </a:p>
          <a:p>
            <a:pPr lvl="1"/>
            <a:r>
              <a:rPr lang="en-US" dirty="0" smtClean="0"/>
              <a:t>Mathematical</a:t>
            </a:r>
          </a:p>
          <a:p>
            <a:r>
              <a:rPr lang="en-US" dirty="0" smtClean="0"/>
              <a:t>Students share their model with other groups, and the class searches for consistencies across models, and differences.</a:t>
            </a:r>
          </a:p>
          <a:p>
            <a:r>
              <a:rPr lang="en-US" dirty="0" smtClean="0"/>
              <a:t>The class agrees on a consensus model, and the experimental design pieces that produced differences.</a:t>
            </a:r>
          </a:p>
          <a:p>
            <a:r>
              <a:rPr lang="en-US" dirty="0" smtClean="0"/>
              <a:t>Students are presented with a challenge that “breaks” the model, and the class develops descriptions of the limits of the model.</a:t>
            </a:r>
          </a:p>
          <a:p>
            <a:endParaRPr lang="en-US" dirty="0"/>
          </a:p>
        </p:txBody>
      </p:sp>
    </p:spTree>
    <p:extLst>
      <p:ext uri="{BB962C8B-B14F-4D97-AF65-F5344CB8AC3E}">
        <p14:creationId xmlns:p14="http://schemas.microsoft.com/office/powerpoint/2010/main" val="4020550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558" y="4319752"/>
            <a:ext cx="4512442" cy="2538248"/>
          </a:xfrm>
          <a:prstGeom prst="trapezoid">
            <a:avLst/>
          </a:prstGeom>
        </p:spPr>
      </p:pic>
      <p:sp>
        <p:nvSpPr>
          <p:cNvPr id="2" name="Title 1"/>
          <p:cNvSpPr>
            <a:spLocks noGrp="1"/>
          </p:cNvSpPr>
          <p:nvPr>
            <p:ph type="title"/>
          </p:nvPr>
        </p:nvSpPr>
        <p:spPr>
          <a:xfrm>
            <a:off x="2195512" y="0"/>
            <a:ext cx="5246688" cy="976312"/>
          </a:xfrm>
        </p:spPr>
        <p:txBody>
          <a:bodyPr/>
          <a:lstStyle/>
          <a:p>
            <a:r>
              <a:rPr lang="en-US" dirty="0" smtClean="0"/>
              <a:t>The Bouncing Ball challenge</a:t>
            </a:r>
            <a:endParaRPr lang="en-US"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46200" y="1154570"/>
            <a:ext cx="2843211" cy="5551030"/>
          </a:xfrm>
          <a:prstGeom prst="downArrow">
            <a:avLst/>
          </a:prstGeom>
        </p:spPr>
      </p:pic>
      <p:sp>
        <p:nvSpPr>
          <p:cNvPr id="4" name="Text Placeholder 3"/>
          <p:cNvSpPr>
            <a:spLocks noGrp="1"/>
          </p:cNvSpPr>
          <p:nvPr>
            <p:ph type="body" sz="half" idx="2"/>
          </p:nvPr>
        </p:nvSpPr>
        <p:spPr>
          <a:xfrm>
            <a:off x="4075111" y="1154570"/>
            <a:ext cx="3367089" cy="5424488"/>
          </a:xfrm>
        </p:spPr>
        <p:txBody>
          <a:bodyPr>
            <a:normAutofit/>
          </a:bodyPr>
          <a:lstStyle/>
          <a:p>
            <a:r>
              <a:rPr lang="en-US" dirty="0" smtClean="0"/>
              <a:t>The challenge in the classroom is from 1.5 meters, and all groups get good results.</a:t>
            </a:r>
          </a:p>
          <a:p>
            <a:r>
              <a:rPr lang="en-US" dirty="0" smtClean="0"/>
              <a:t>After that, they are asked to predict the bounce height of their ball if it is dropped from 6.5 m (or whatever high drop location you can find at your school!).</a:t>
            </a:r>
            <a:endParaRPr lang="en-US" b="1" dirty="0" smtClean="0">
              <a:sym typeface="Wingdings" panose="05000000000000000000" pitchFamily="2" charset="2"/>
            </a:endParaRPr>
          </a:p>
          <a:p>
            <a:r>
              <a:rPr lang="en-US" b="1" dirty="0" smtClean="0">
                <a:sym typeface="Wingdings" panose="05000000000000000000" pitchFamily="2" charset="2"/>
              </a:rPr>
              <a:t>The test is on!</a:t>
            </a:r>
          </a:p>
          <a:p>
            <a:r>
              <a:rPr lang="en-US" dirty="0" smtClean="0">
                <a:sym typeface="Wingdings" panose="05000000000000000000" pitchFamily="2" charset="2"/>
              </a:rPr>
              <a:t>In this case, the dense balls tend to get  good results, but the air-filled balls tend to get bad results. This leads to a conversation of why some balls don’t get as good results. </a:t>
            </a:r>
          </a:p>
          <a:p>
            <a:r>
              <a:rPr lang="en-US" dirty="0" smtClean="0">
                <a:sym typeface="Wingdings" panose="05000000000000000000" pitchFamily="2" charset="2"/>
              </a:rPr>
              <a:t>Students raise suggestions like “air resistance” and “terminal velocity” and “the ground is different.” Some of these we can test, and others are “we’ll come back to this lab when we get to that concept.”</a:t>
            </a:r>
            <a:endParaRPr lang="en-US" dirty="0"/>
          </a:p>
        </p:txBody>
      </p:sp>
      <p:pic>
        <p:nvPicPr>
          <p:cNvPr id="3" name="K97Rzxk-Kco"/>
          <p:cNvPicPr>
            <a:picLocks noRot="1" noChangeAspect="1"/>
          </p:cNvPicPr>
          <p:nvPr>
            <a:videoFile r:link="rId1"/>
          </p:nvPr>
        </p:nvPicPr>
        <p:blipFill>
          <a:blip r:embed="rId5"/>
          <a:stretch>
            <a:fillRect/>
          </a:stretch>
        </p:blipFill>
        <p:spPr>
          <a:xfrm>
            <a:off x="7620000" y="1154570"/>
            <a:ext cx="4572000" cy="2571750"/>
          </a:xfrm>
          <a:prstGeom prst="rect">
            <a:avLst/>
          </a:prstGeom>
        </p:spPr>
      </p:pic>
    </p:spTree>
    <p:extLst>
      <p:ext uri="{BB962C8B-B14F-4D97-AF65-F5344CB8AC3E}">
        <p14:creationId xmlns:p14="http://schemas.microsoft.com/office/powerpoint/2010/main" val="2652672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Buggy Lab challenge</a:t>
            </a:r>
            <a:endParaRPr lang="en-US" dirty="0"/>
          </a:p>
        </p:txBody>
      </p:sp>
      <p:pic>
        <p:nvPicPr>
          <p:cNvPr id="5" name="HimGPrnVRqw"/>
          <p:cNvPicPr>
            <a:picLocks noGrp="1" noRot="1" noChangeAspect="1"/>
          </p:cNvPicPr>
          <p:nvPr>
            <p:ph idx="1"/>
            <a:videoFile r:link="rId1"/>
          </p:nvPr>
        </p:nvPicPr>
        <p:blipFill>
          <a:blip r:embed="rId3"/>
          <a:stretch>
            <a:fillRect/>
          </a:stretch>
        </p:blipFill>
        <p:spPr>
          <a:xfrm>
            <a:off x="4993745" y="3390900"/>
            <a:ext cx="5748868" cy="3233738"/>
          </a:xfrm>
          <a:prstGeom prst="rect">
            <a:avLst/>
          </a:prstGeom>
        </p:spPr>
      </p:pic>
      <p:sp>
        <p:nvSpPr>
          <p:cNvPr id="4" name="Text Placeholder 3"/>
          <p:cNvSpPr>
            <a:spLocks noGrp="1"/>
          </p:cNvSpPr>
          <p:nvPr>
            <p:ph type="body" sz="half" idx="2"/>
          </p:nvPr>
        </p:nvSpPr>
        <p:spPr>
          <a:xfrm>
            <a:off x="2589212" y="1598613"/>
            <a:ext cx="8955088" cy="1576387"/>
          </a:xfrm>
        </p:spPr>
        <p:txBody>
          <a:bodyPr>
            <a:normAutofit fontScale="85000" lnSpcReduction="10000"/>
          </a:bodyPr>
          <a:lstStyle/>
          <a:p>
            <a:r>
              <a:rPr lang="en-US" dirty="0" smtClean="0"/>
              <a:t>After developing the concept and equation for velocity, students are challenged to determine the location of the collision of two cars started four meters apart.</a:t>
            </a:r>
          </a:p>
          <a:p>
            <a:r>
              <a:rPr lang="en-US" dirty="0" smtClean="0"/>
              <a:t>Each group is partnered with another group, and given one last chance to measure the velocity of their car (“why” I ask, and some come up with responses like “the batteries may have gone down</a:t>
            </a:r>
            <a:r>
              <a:rPr lang="en-US" dirty="0" smtClean="0">
                <a:sym typeface="Wingdings" panose="05000000000000000000" pitchFamily="2" charset="2"/>
              </a:rPr>
              <a:t>).</a:t>
            </a:r>
          </a:p>
          <a:p>
            <a:r>
              <a:rPr lang="en-US" dirty="0" smtClean="0">
                <a:sym typeface="Wingdings" panose="05000000000000000000" pitchFamily="2" charset="2"/>
              </a:rPr>
              <a:t>When ready for the challenge, students place a piece of paper on the ground, marking where the cars will collide.</a:t>
            </a:r>
            <a:endParaRPr lang="en-US" b="1" dirty="0" smtClean="0">
              <a:sym typeface="Wingdings" panose="05000000000000000000" pitchFamily="2" charset="2"/>
            </a:endParaRPr>
          </a:p>
          <a:p>
            <a:r>
              <a:rPr lang="en-US" b="1" dirty="0" smtClean="0">
                <a:sym typeface="Wingdings" panose="05000000000000000000" pitchFamily="2" charset="2"/>
              </a:rPr>
              <a:t>The test is on!</a:t>
            </a:r>
            <a:endParaRPr lang="en-US" b="1" dirty="0"/>
          </a:p>
        </p:txBody>
      </p:sp>
    </p:spTree>
    <p:extLst>
      <p:ext uri="{BB962C8B-B14F-4D97-AF65-F5344CB8AC3E}">
        <p14:creationId xmlns:p14="http://schemas.microsoft.com/office/powerpoint/2010/main" val="2488127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0197" y="328974"/>
            <a:ext cx="4078015" cy="1280890"/>
          </a:xfrm>
        </p:spPr>
        <p:txBody>
          <a:bodyPr/>
          <a:lstStyle/>
          <a:p>
            <a:r>
              <a:rPr lang="en-US" dirty="0" smtClean="0"/>
              <a:t>Resources</a:t>
            </a:r>
            <a:endParaRPr lang="en-US" dirty="0"/>
          </a:p>
        </p:txBody>
      </p:sp>
      <p:sp>
        <p:nvSpPr>
          <p:cNvPr id="3" name="Content Placeholder 2"/>
          <p:cNvSpPr>
            <a:spLocks noGrp="1"/>
          </p:cNvSpPr>
          <p:nvPr>
            <p:ph idx="1"/>
          </p:nvPr>
        </p:nvSpPr>
        <p:spPr>
          <a:xfrm>
            <a:off x="2681975" y="1237617"/>
            <a:ext cx="9024719" cy="3048000"/>
          </a:xfrm>
        </p:spPr>
        <p:txBody>
          <a:bodyPr>
            <a:normAutofit/>
          </a:bodyPr>
          <a:lstStyle/>
          <a:p>
            <a:r>
              <a:rPr lang="en-US" sz="2800" dirty="0" smtClean="0"/>
              <a:t>American Modeling Teachers Association: </a:t>
            </a:r>
            <a:r>
              <a:rPr lang="en-US" sz="2800" b="1" dirty="0" smtClean="0">
                <a:hlinkClick r:id="rId2"/>
              </a:rPr>
              <a:t>www.modelinginstruction.org</a:t>
            </a:r>
            <a:endParaRPr lang="en-US" sz="2800" b="1" dirty="0" smtClean="0"/>
          </a:p>
          <a:p>
            <a:r>
              <a:rPr lang="en-US" sz="2800" dirty="0" smtClean="0"/>
              <a:t>My personal blog, with resources for teaching: </a:t>
            </a:r>
            <a:r>
              <a:rPr lang="en-US" sz="2800" b="1" dirty="0" smtClean="0">
                <a:hlinkClick r:id="rId3"/>
              </a:rPr>
              <a:t>trampleasure.net/lee</a:t>
            </a:r>
            <a:endParaRPr lang="en-US" sz="2800" dirty="0"/>
          </a:p>
          <a:p>
            <a:r>
              <a:rPr lang="en-US" sz="2800" dirty="0" smtClean="0"/>
              <a:t>Follow me on Twitter: </a:t>
            </a:r>
            <a:r>
              <a:rPr lang="en-US" sz="2800" b="1" dirty="0" smtClean="0"/>
              <a:t>@</a:t>
            </a:r>
            <a:r>
              <a:rPr lang="en-US" sz="2800" b="1" dirty="0" err="1" smtClean="0"/>
              <a:t>LeeTramp</a:t>
            </a:r>
            <a:endParaRPr lang="en-US" sz="2800" b="1" dirty="0" smtClean="0"/>
          </a:p>
          <a:p>
            <a:endParaRPr lang="en-US" sz="28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45" y="4488471"/>
            <a:ext cx="2277650" cy="2277650"/>
          </a:xfrm>
          <a:prstGeom prst="rect">
            <a:avLst/>
          </a:prstGeom>
        </p:spPr>
      </p:pic>
      <p:sp>
        <p:nvSpPr>
          <p:cNvPr id="7" name="Title 1"/>
          <p:cNvSpPr txBox="1">
            <a:spLocks/>
          </p:cNvSpPr>
          <p:nvPr/>
        </p:nvSpPr>
        <p:spPr>
          <a:xfrm>
            <a:off x="4656086" y="4919347"/>
            <a:ext cx="2538249"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AMTA website</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1418" y="4416358"/>
            <a:ext cx="2206516" cy="2206516"/>
          </a:xfrm>
          <a:prstGeom prst="rect">
            <a:avLst/>
          </a:prstGeom>
        </p:spPr>
      </p:pic>
      <p:sp>
        <p:nvSpPr>
          <p:cNvPr id="8" name="Title 1"/>
          <p:cNvSpPr txBox="1">
            <a:spLocks/>
          </p:cNvSpPr>
          <p:nvPr/>
        </p:nvSpPr>
        <p:spPr>
          <a:xfrm>
            <a:off x="7025373" y="4879171"/>
            <a:ext cx="2683654" cy="1280890"/>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smtClean="0"/>
              <a:t>My contact info</a:t>
            </a:r>
          </a:p>
        </p:txBody>
      </p:sp>
    </p:spTree>
    <p:extLst>
      <p:ext uri="{BB962C8B-B14F-4D97-AF65-F5344CB8AC3E}">
        <p14:creationId xmlns:p14="http://schemas.microsoft.com/office/powerpoint/2010/main" val="1866395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TM02900720[[fn=Integral]]</Template>
  <TotalTime>93</TotalTime>
  <Words>407</Words>
  <Application>Microsoft Office PowerPoint</Application>
  <PresentationFormat>Widescreen</PresentationFormat>
  <Paragraphs>33</Paragraphs>
  <Slides>5</Slides>
  <Notes>0</Notes>
  <HiddenSlides>0</HiddenSlides>
  <MMClips>2</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Arial</vt:lpstr>
      <vt:lpstr>Calibri</vt:lpstr>
      <vt:lpstr>Calibri Light</vt:lpstr>
      <vt:lpstr>Century Gothic</vt:lpstr>
      <vt:lpstr>Wingdings</vt:lpstr>
      <vt:lpstr>Wingdings 2</vt:lpstr>
      <vt:lpstr>Wingdings 3</vt:lpstr>
      <vt:lpstr>HDOfficeLightV0</vt:lpstr>
      <vt:lpstr>Wisp</vt:lpstr>
      <vt:lpstr>Introduction to Modeling Instruction</vt:lpstr>
      <vt:lpstr>The Modeling Instruction Cycle:</vt:lpstr>
      <vt:lpstr>The Bouncing Ball challenge</vt:lpstr>
      <vt:lpstr>The Buggy Lab challenge</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Modeling Instruction</dc:title>
  <dc:creator>Lee Trampleasure</dc:creator>
  <cp:lastModifiedBy>Lee Trampleasure</cp:lastModifiedBy>
  <cp:revision>19</cp:revision>
  <dcterms:created xsi:type="dcterms:W3CDTF">2015-10-22T16:47:22Z</dcterms:created>
  <dcterms:modified xsi:type="dcterms:W3CDTF">2015-10-23T23:05:39Z</dcterms:modified>
</cp:coreProperties>
</file>